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Mukt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regular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4.xml"/><Relationship Id="rId33" Type="http://schemas.openxmlformats.org/officeDocument/2006/relationships/font" Target="fonts/Mukta-bold.fntdata"/><Relationship Id="rId10" Type="http://schemas.openxmlformats.org/officeDocument/2006/relationships/slide" Target="slides/slide3.xml"/><Relationship Id="rId32" Type="http://schemas.openxmlformats.org/officeDocument/2006/relationships/font" Target="fonts/Mukta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590b4f85b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6590b4f85b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590b4f85b_0_5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6590b4f85b_0_5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6590b4f85b_0_5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ff1d7d330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ff1d7d330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ff1d7d330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7ff1d7d330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ff1d7d33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ff1d7d33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590b4f85b_0_6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6590b4f85b_0_6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6590b4f85b_0_6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e6a5bfe0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ae6a5bfe0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ae6a5bfe05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e6a5bfe0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ae6a5bfe0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ae6a5bfe0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590b4f85b_0_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6590b4f85b_0_4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590b4f85b_0_5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6590b4f85b_0_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6590b4f85b_0_5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590b4f85b_0_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6590b4f85b_0_5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6590b4f85b_0_5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590b4f85b_0_5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6590b4f85b_0_5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6590b4f85b_0_5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590b4f85b_0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6590b4f85b_0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6590b4f85b_0_5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590b4f85b_0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6590b4f85b_0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6590b4f85b_0_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590b4f85b_0_5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6590b4f85b_0_5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6590b4f85b_0_5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590b4f85b_0_5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6590b4f85b_0_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6590b4f85b_0_5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 1 1 1 1">
  <p:cSld name="TITLE_1_2_1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146400" y="1025606"/>
            <a:ext cx="8845200" cy="3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  <a:defRPr i="0" u="none" cap="none" strike="noStrike"/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i="0" u="none" cap="none" strike="noStrike"/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  <a:defRPr i="0" u="none" cap="none" strike="noStrike"/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 i="0" u="none" cap="none" strike="noStrike"/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i="0" u="none" cap="none" strike="noStrike"/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i="0" u="none" cap="none" strike="noStrike"/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i="0" u="none" cap="none" strike="noStrike"/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i="0" u="none" cap="none" strike="noStrike"/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i="0" u="none" cap="none" strike="noStrike"/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146550" y="19144"/>
            <a:ext cx="88452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4400"/>
              <a:buNone/>
              <a:defRPr i="0" sz="4400" u="none" cap="none" strike="noStrike">
                <a:solidFill>
                  <a:srgbClr val="17365D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6"/>
          <p:cNvSpPr/>
          <p:nvPr/>
        </p:nvSpPr>
        <p:spPr>
          <a:xfrm>
            <a:off x="0" y="655733"/>
            <a:ext cx="9144000" cy="97800"/>
          </a:xfrm>
          <a:prstGeom prst="rect">
            <a:avLst/>
          </a:prstGeom>
          <a:solidFill>
            <a:srgbClr val="17365D"/>
          </a:solidFill>
          <a:ln>
            <a:noFill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9" y="47404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 1 1 3 1 1">
  <p:cSld name="TITLE_1_2_1_1_3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ctrTitle"/>
          </p:nvPr>
        </p:nvSpPr>
        <p:spPr>
          <a:xfrm>
            <a:off x="0" y="0"/>
            <a:ext cx="6524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i="0" u="none" cap="none" strike="noStrik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152700" y="541425"/>
            <a:ext cx="8887200" cy="4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9" y="47497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/>
          <p:nvPr/>
        </p:nvSpPr>
        <p:spPr>
          <a:xfrm>
            <a:off x="6699600" y="4137650"/>
            <a:ext cx="2306400" cy="72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6" name="Google Shape;1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481" y="4164319"/>
            <a:ext cx="717702" cy="6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1"/>
          <p:cNvSpPr txBox="1"/>
          <p:nvPr>
            <p:ph idx="1" type="subTitle"/>
          </p:nvPr>
        </p:nvSpPr>
        <p:spPr>
          <a:xfrm>
            <a:off x="384250" y="744875"/>
            <a:ext cx="8520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3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Immersive Python Workshop</a:t>
            </a:r>
            <a:endParaRPr b="1" sz="43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600">
                <a:solidFill>
                  <a:schemeClr val="lt2"/>
                </a:solidFill>
                <a:latin typeface="Mukta"/>
                <a:ea typeface="Mukta"/>
                <a:cs typeface="Mukta"/>
                <a:sym typeface="Mukta"/>
              </a:rPr>
              <a:t>January 9-10, 2025</a:t>
            </a:r>
            <a:endParaRPr b="1" sz="43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68" name="Google Shape;168;p41"/>
          <p:cNvSpPr txBox="1"/>
          <p:nvPr>
            <p:ph idx="1" type="subTitle"/>
          </p:nvPr>
        </p:nvSpPr>
        <p:spPr>
          <a:xfrm>
            <a:off x="2520600" y="4012650"/>
            <a:ext cx="42552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6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Presented by the </a:t>
            </a:r>
            <a:endParaRPr b="1" sz="16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6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UT Libraries &amp;</a:t>
            </a:r>
            <a:endParaRPr b="1" sz="16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6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Open Source Program Office (UT-OSPO)</a:t>
            </a:r>
            <a:endParaRPr b="1" sz="16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grpSp>
        <p:nvGrpSpPr>
          <p:cNvPr id="169" name="Google Shape;169;p41"/>
          <p:cNvGrpSpPr/>
          <p:nvPr/>
        </p:nvGrpSpPr>
        <p:grpSpPr>
          <a:xfrm>
            <a:off x="151305" y="4269193"/>
            <a:ext cx="2499120" cy="723814"/>
            <a:chOff x="4618653" y="5730341"/>
            <a:chExt cx="3471000" cy="928800"/>
          </a:xfrm>
        </p:grpSpPr>
        <p:sp>
          <p:nvSpPr>
            <p:cNvPr id="170" name="Google Shape;170;p41"/>
            <p:cNvSpPr/>
            <p:nvPr/>
          </p:nvSpPr>
          <p:spPr>
            <a:xfrm>
              <a:off x="4618653" y="5730341"/>
              <a:ext cx="3471000" cy="928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171" name="Google Shape;171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82989" y="5917562"/>
              <a:ext cx="2910269" cy="6102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41"/>
          <p:cNvSpPr txBox="1"/>
          <p:nvPr/>
        </p:nvSpPr>
        <p:spPr>
          <a:xfrm>
            <a:off x="7477107" y="4092294"/>
            <a:ext cx="144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wentieth Century"/>
                <a:ea typeface="Twentieth Century"/>
                <a:cs typeface="Twentieth Century"/>
                <a:sym typeface="Twentieth Century"/>
              </a:rPr>
              <a:t>UT-OSPO</a:t>
            </a:r>
            <a:endParaRPr b="1"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wentieth Century"/>
                <a:ea typeface="Twentieth Century"/>
                <a:cs typeface="Twentieth Century"/>
                <a:sym typeface="Twentieth Century"/>
              </a:rPr>
              <a:t>UT Austin Open Source Program Office</a:t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3" name="Google Shape;173;p41"/>
          <p:cNvSpPr txBox="1"/>
          <p:nvPr/>
        </p:nvSpPr>
        <p:spPr>
          <a:xfrm>
            <a:off x="6805979" y="4817579"/>
            <a:ext cx="222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Sloan grant number: </a:t>
            </a: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G-2023-20944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74" name="Google Shape;174;p41"/>
          <p:cNvSpPr txBox="1"/>
          <p:nvPr/>
        </p:nvSpPr>
        <p:spPr>
          <a:xfrm>
            <a:off x="1431900" y="2458575"/>
            <a:ext cx="6509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</a:rPr>
              <a:t>Introduction</a:t>
            </a:r>
            <a:r>
              <a:rPr b="1" lang="en" sz="3700">
                <a:solidFill>
                  <a:schemeClr val="lt1"/>
                </a:solidFill>
              </a:rPr>
              <a:t> to Python for GIS 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>
            <p:ph idx="1" type="body"/>
          </p:nvPr>
        </p:nvSpPr>
        <p:spPr>
          <a:xfrm>
            <a:off x="1075650" y="948800"/>
            <a:ext cx="6992700" cy="404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37150" lIns="137150" spcFirstLastPara="1" rIns="137150" wrap="square" tIns="137150">
            <a:normAutofit fontScale="25000" lnSpcReduction="20000"/>
          </a:bodyPr>
          <a:lstStyle/>
          <a:p>
            <a:pPr indent="-322748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Traditionally dominated by proprietary software (Esri) in the US</a:t>
            </a:r>
            <a:endParaRPr sz="593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2748" lvl="0" marL="4572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It is still important to know Esri ArcGIS software for the GIS professional market in the US</a:t>
            </a:r>
            <a:endParaRPr sz="593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4572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13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However, there are great open source alternatives!</a:t>
            </a:r>
            <a:endParaRPr sz="6130">
              <a:solidFill>
                <a:schemeClr val="accen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2748" lvl="0" marL="4572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These open source softwares are free to use and globally popular </a:t>
            </a:r>
            <a:endParaRPr sz="593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2748" lvl="0" marL="4572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Analyses performed with open source software have higher reproducibility </a:t>
            </a:r>
            <a:endParaRPr sz="593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2748" lvl="0" marL="4572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Unlike ArcGIS Pro, open source GIS software generally works on Macs</a:t>
            </a:r>
            <a:endParaRPr sz="593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8636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2" marL="685800" rtl="0" algn="r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555"/>
              <a:buNone/>
            </a:pPr>
            <a:r>
              <a:t/>
            </a:r>
            <a:endParaRPr sz="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3429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333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27000" lvl="1" marL="5207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333"/>
              <a:buFont typeface="Noto Sans Symbols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27000" lvl="0" marL="177800" rtl="0" algn="l">
              <a:lnSpc>
                <a:spcPct val="17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ct val="53333"/>
              <a:buFont typeface="Noto Sans Symbols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0" name="Google Shape;260;p50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Why is open source important in GIS </a:t>
            </a:r>
            <a:endParaRPr b="1" sz="25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/>
          <p:nvPr/>
        </p:nvSpPr>
        <p:spPr>
          <a:xfrm>
            <a:off x="6182900" y="788275"/>
            <a:ext cx="2036400" cy="43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51"/>
          <p:cNvSpPr/>
          <p:nvPr/>
        </p:nvSpPr>
        <p:spPr>
          <a:xfrm>
            <a:off x="3773225" y="788275"/>
            <a:ext cx="2036400" cy="43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1"/>
          <p:cNvSpPr/>
          <p:nvPr/>
        </p:nvSpPr>
        <p:spPr>
          <a:xfrm>
            <a:off x="1182425" y="788275"/>
            <a:ext cx="2036400" cy="43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51"/>
          <p:cNvPicPr preferRelativeResize="0"/>
          <p:nvPr/>
        </p:nvPicPr>
        <p:blipFill rotWithShape="1">
          <a:blip r:embed="rId3">
            <a:alphaModFix/>
          </a:blip>
          <a:srcRect b="13490" l="15557" r="13726" t="16427"/>
          <a:stretch/>
        </p:blipFill>
        <p:spPr>
          <a:xfrm>
            <a:off x="1362956" y="1155401"/>
            <a:ext cx="1688169" cy="153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993" y="1328263"/>
            <a:ext cx="1327165" cy="13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0198" y="3246820"/>
            <a:ext cx="1473698" cy="147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6036" y="2316656"/>
            <a:ext cx="1350139" cy="135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8700" y="3524062"/>
            <a:ext cx="1459757" cy="113111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1"/>
          <p:cNvSpPr txBox="1"/>
          <p:nvPr>
            <p:ph type="title"/>
          </p:nvPr>
        </p:nvSpPr>
        <p:spPr>
          <a:xfrm>
            <a:off x="-332606" y="203053"/>
            <a:ext cx="9916800" cy="60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ckwell"/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software should I recommend?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1"/>
          <p:cNvSpPr txBox="1"/>
          <p:nvPr/>
        </p:nvSpPr>
        <p:spPr>
          <a:xfrm>
            <a:off x="1135450" y="861925"/>
            <a:ext cx="2143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Desktop Interface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4120100" y="910263"/>
            <a:ext cx="1473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Script-based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6" name="Google Shape;276;p51"/>
          <p:cNvSpPr txBox="1"/>
          <p:nvPr/>
        </p:nvSpPr>
        <p:spPr>
          <a:xfrm>
            <a:off x="6358975" y="932588"/>
            <a:ext cx="3223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Web-interface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1355475" y="2509475"/>
            <a:ext cx="787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QGIS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8" name="Google Shape;278;p51"/>
          <p:cNvSpPr txBox="1"/>
          <p:nvPr/>
        </p:nvSpPr>
        <p:spPr>
          <a:xfrm>
            <a:off x="1367200" y="4655175"/>
            <a:ext cx="1327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ArcGIS Pro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3860400" y="2426825"/>
            <a:ext cx="787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Python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4317600" y="4469850"/>
            <a:ext cx="274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6144350" y="3712175"/>
            <a:ext cx="1327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ArcGIS Online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/>
          <p:nvPr/>
        </p:nvSpPr>
        <p:spPr>
          <a:xfrm>
            <a:off x="6182900" y="788275"/>
            <a:ext cx="2036400" cy="43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2"/>
          <p:cNvSpPr/>
          <p:nvPr/>
        </p:nvSpPr>
        <p:spPr>
          <a:xfrm>
            <a:off x="3773225" y="788275"/>
            <a:ext cx="2036400" cy="43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2"/>
          <p:cNvSpPr/>
          <p:nvPr/>
        </p:nvSpPr>
        <p:spPr>
          <a:xfrm>
            <a:off x="1182425" y="788275"/>
            <a:ext cx="2036400" cy="43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52"/>
          <p:cNvPicPr preferRelativeResize="0"/>
          <p:nvPr/>
        </p:nvPicPr>
        <p:blipFill rotWithShape="1">
          <a:blip r:embed="rId3">
            <a:alphaModFix/>
          </a:blip>
          <a:srcRect b="13490" l="15557" r="13726" t="16427"/>
          <a:stretch/>
        </p:blipFill>
        <p:spPr>
          <a:xfrm>
            <a:off x="1362956" y="1155401"/>
            <a:ext cx="1688169" cy="153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993" y="1328263"/>
            <a:ext cx="1327165" cy="13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0198" y="3246820"/>
            <a:ext cx="1473698" cy="147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6036" y="2316656"/>
            <a:ext cx="1350139" cy="135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8700" y="3524062"/>
            <a:ext cx="1459757" cy="113111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>
            <p:ph type="title"/>
          </p:nvPr>
        </p:nvSpPr>
        <p:spPr>
          <a:xfrm>
            <a:off x="-332606" y="203053"/>
            <a:ext cx="9916800" cy="60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ckwell"/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software should I recommend?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52"/>
          <p:cNvSpPr txBox="1"/>
          <p:nvPr/>
        </p:nvSpPr>
        <p:spPr>
          <a:xfrm>
            <a:off x="1135450" y="861925"/>
            <a:ext cx="2143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Desktop Interface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4120100" y="910263"/>
            <a:ext cx="1473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Script-based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7" name="Google Shape;297;p52"/>
          <p:cNvSpPr txBox="1"/>
          <p:nvPr/>
        </p:nvSpPr>
        <p:spPr>
          <a:xfrm>
            <a:off x="6358975" y="932588"/>
            <a:ext cx="3223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Web-interface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8" name="Google Shape;298;p52"/>
          <p:cNvSpPr txBox="1"/>
          <p:nvPr/>
        </p:nvSpPr>
        <p:spPr>
          <a:xfrm>
            <a:off x="1355475" y="2509475"/>
            <a:ext cx="787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QGIS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/>
        </p:nvSpPr>
        <p:spPr>
          <a:xfrm>
            <a:off x="1367200" y="4655175"/>
            <a:ext cx="1327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ArcGIS Pro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0" name="Google Shape;300;p52"/>
          <p:cNvSpPr txBox="1"/>
          <p:nvPr/>
        </p:nvSpPr>
        <p:spPr>
          <a:xfrm>
            <a:off x="3860400" y="2426825"/>
            <a:ext cx="787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Python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4317600" y="4469850"/>
            <a:ext cx="274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2" name="Google Shape;302;p52"/>
          <p:cNvSpPr txBox="1"/>
          <p:nvPr/>
        </p:nvSpPr>
        <p:spPr>
          <a:xfrm>
            <a:off x="6144350" y="3712175"/>
            <a:ext cx="1327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ArcGIS Online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52"/>
          <p:cNvSpPr/>
          <p:nvPr/>
        </p:nvSpPr>
        <p:spPr>
          <a:xfrm rot="10800000">
            <a:off x="1169375" y="1263900"/>
            <a:ext cx="4597800" cy="3608400"/>
          </a:xfrm>
          <a:prstGeom prst="corner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/>
        </p:nvSpPr>
        <p:spPr>
          <a:xfrm rot="-5400000">
            <a:off x="81150" y="2222050"/>
            <a:ext cx="1527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Accessibility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53"/>
          <p:cNvSpPr/>
          <p:nvPr/>
        </p:nvSpPr>
        <p:spPr>
          <a:xfrm>
            <a:off x="1263300" y="4774250"/>
            <a:ext cx="6483300" cy="369300"/>
          </a:xfrm>
          <a:prstGeom prst="rightArrow">
            <a:avLst>
              <a:gd fmla="val 50000" name="adj1"/>
              <a:gd fmla="val 42268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3"/>
          <p:cNvSpPr txBox="1"/>
          <p:nvPr/>
        </p:nvSpPr>
        <p:spPr>
          <a:xfrm>
            <a:off x="3763675" y="4459950"/>
            <a:ext cx="1485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Flexibility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1" name="Google Shape;311;p53"/>
          <p:cNvPicPr preferRelativeResize="0"/>
          <p:nvPr/>
        </p:nvPicPr>
        <p:blipFill rotWithShape="1">
          <a:blip r:embed="rId3">
            <a:alphaModFix/>
          </a:blip>
          <a:srcRect b="13490" l="15557" r="13726" t="16427"/>
          <a:stretch/>
        </p:blipFill>
        <p:spPr>
          <a:xfrm>
            <a:off x="4648212" y="1779241"/>
            <a:ext cx="1103462" cy="100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502" y="2872526"/>
            <a:ext cx="867494" cy="86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2913" y="1797975"/>
            <a:ext cx="963274" cy="96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7317" y="2870439"/>
            <a:ext cx="1103475" cy="85504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3"/>
          <p:cNvSpPr txBox="1"/>
          <p:nvPr/>
        </p:nvSpPr>
        <p:spPr>
          <a:xfrm>
            <a:off x="131375" y="15250"/>
            <a:ext cx="9787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*Assuming institutional access to ArcGIS products and a non-programming background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6" name="Google Shape;316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6650" y="928450"/>
            <a:ext cx="963250" cy="9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3"/>
          <p:cNvSpPr/>
          <p:nvPr/>
        </p:nvSpPr>
        <p:spPr>
          <a:xfrm>
            <a:off x="1028600" y="814650"/>
            <a:ext cx="382500" cy="4236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3"/>
          <p:cNvSpPr txBox="1"/>
          <p:nvPr/>
        </p:nvSpPr>
        <p:spPr>
          <a:xfrm>
            <a:off x="2906425" y="2727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ArcGIS Pro</a:t>
            </a:r>
            <a:endParaRPr/>
          </a:p>
        </p:txBody>
      </p:sp>
      <p:sp>
        <p:nvSpPr>
          <p:cNvPr id="319" name="Google Shape;319;p53"/>
          <p:cNvSpPr txBox="1"/>
          <p:nvPr/>
        </p:nvSpPr>
        <p:spPr>
          <a:xfrm>
            <a:off x="4876800" y="2624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QGIS</a:t>
            </a:r>
            <a:endParaRPr/>
          </a:p>
        </p:txBody>
      </p:sp>
      <p:sp>
        <p:nvSpPr>
          <p:cNvPr id="320" name="Google Shape;320;p53"/>
          <p:cNvSpPr txBox="1"/>
          <p:nvPr/>
        </p:nvSpPr>
        <p:spPr>
          <a:xfrm>
            <a:off x="1553413" y="1815500"/>
            <a:ext cx="1327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ArcGIS Online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1" name="Google Shape;321;p53"/>
          <p:cNvSpPr txBox="1"/>
          <p:nvPr/>
        </p:nvSpPr>
        <p:spPr>
          <a:xfrm>
            <a:off x="5613000" y="3707850"/>
            <a:ext cx="274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2" name="Google Shape;322;p53"/>
          <p:cNvSpPr txBox="1"/>
          <p:nvPr/>
        </p:nvSpPr>
        <p:spPr>
          <a:xfrm>
            <a:off x="6222600" y="3722225"/>
            <a:ext cx="787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Python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GIS in Python 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2721700" y="933900"/>
            <a:ext cx="6308700" cy="356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68575" lIns="68575" spcFirstLastPara="1" rIns="68575" wrap="square" tIns="6857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6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Example Python GIS Packages</a:t>
            </a:r>
            <a:endParaRPr sz="2156"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GeoPandas:</a:t>
            </a: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 Important library for working with vector based geospatial data in Python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GDAL:</a:t>
            </a: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Translator library for a wide variety of raster and vector data formats. 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GeoWombat: </a:t>
            </a:r>
            <a:r>
              <a:rPr lang="en" sz="1500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Provides utilities to process geospatial and time series of raster data at scale. Easily process Landsat, Sentinel, Planetscope or RGB data and others.</a:t>
            </a:r>
            <a:endParaRPr sz="1350">
              <a:highlight>
                <a:srgbClr val="FBFBFB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Rasterio: </a:t>
            </a:r>
            <a:r>
              <a:rPr lang="en" sz="1500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500">
                <a:highlight>
                  <a:srgbClr val="FCFCFC"/>
                </a:highlight>
                <a:latin typeface="Roboto Medium"/>
                <a:ea typeface="Roboto Medium"/>
                <a:cs typeface="Roboto Medium"/>
                <a:sym typeface="Roboto Medium"/>
              </a:rPr>
              <a:t>Provides functionality for GeoTIFF and other formats to organize and store gridded raster datasets such as satellite imagery and terrain models</a:t>
            </a:r>
            <a:r>
              <a:rPr lang="en" sz="1500">
                <a:highlight>
                  <a:srgbClr val="FCFCFC"/>
                </a:highlight>
              </a:rPr>
              <a:t>.</a:t>
            </a:r>
            <a:endParaRPr sz="1500">
              <a:highlight>
                <a:srgbClr val="FCFCFC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OSMnx</a:t>
            </a:r>
            <a:r>
              <a:rPr lang="en" sz="1500">
                <a:highlight>
                  <a:srgbClr val="FCFCFC"/>
                </a:highlight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en" sz="1452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Allows users to easily download, model, analyze, and visualize street networks and other geospatial features from OpenStreetMap.</a:t>
            </a:r>
            <a:endParaRPr sz="1852">
              <a:highlight>
                <a:srgbClr val="FCFCFC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27000" lvl="1" marL="5207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333"/>
              <a:buFont typeface="Noto Sans Symbols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27000" lvl="0" marL="1778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3333"/>
              <a:buFont typeface="Noto Sans Symbols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00" y="1725369"/>
            <a:ext cx="1946724" cy="213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GIS in Python 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5"/>
          <p:cNvSpPr txBox="1"/>
          <p:nvPr>
            <p:ph idx="1" type="body"/>
          </p:nvPr>
        </p:nvSpPr>
        <p:spPr>
          <a:xfrm>
            <a:off x="2721700" y="933900"/>
            <a:ext cx="6308700" cy="356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68575" lIns="68575" spcFirstLastPara="1" rIns="68575" wrap="square" tIns="6857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6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Other </a:t>
            </a:r>
            <a:r>
              <a:rPr lang="en" sz="2156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Packages We’ll Use Today</a:t>
            </a:r>
            <a:endParaRPr sz="2156"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50">
                <a:latin typeface="Roboto Medium"/>
                <a:ea typeface="Roboto Medium"/>
                <a:cs typeface="Roboto Medium"/>
                <a:sym typeface="Roboto Medium"/>
              </a:rPr>
              <a:t>MatPlotLib</a:t>
            </a:r>
            <a:r>
              <a:rPr lang="en" sz="1750"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en" sz="1750">
                <a:latin typeface="Roboto Medium"/>
                <a:ea typeface="Roboto Medium"/>
                <a:cs typeface="Roboto Medium"/>
                <a:sym typeface="Roboto Medium"/>
              </a:rPr>
              <a:t>comprehensive library for creating static, animated, and interactive visualizations.</a:t>
            </a:r>
            <a:endParaRPr sz="175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50">
                <a:latin typeface="Roboto Medium"/>
                <a:ea typeface="Roboto Medium"/>
                <a:cs typeface="Roboto Medium"/>
                <a:sym typeface="Roboto Medium"/>
              </a:rPr>
              <a:t>urllib: provides several modules for working with URLs:</a:t>
            </a:r>
            <a:endParaRPr sz="175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rgbClr val="FCFCFC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highlight>
                  <a:srgbClr val="FCFCFC"/>
                </a:highlight>
                <a:latin typeface="Roboto Medium"/>
                <a:ea typeface="Roboto Medium"/>
                <a:cs typeface="Roboto Medium"/>
                <a:sym typeface="Roboto Medium"/>
              </a:rPr>
              <a:t>Sklearn-xarray: A powerful machine learning package</a:t>
            </a:r>
            <a:endParaRPr sz="1750">
              <a:highlight>
                <a:srgbClr val="FCFCFC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27000" lvl="1" marL="520700" rtl="0" algn="l">
              <a:lnSpc>
                <a:spcPct val="1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27000" lvl="0" marL="1778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Noto Sans Symbols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00" y="1725369"/>
            <a:ext cx="1946724" cy="213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1075650" y="948800"/>
            <a:ext cx="6992700" cy="404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37150" lIns="137150" spcFirstLastPara="1" rIns="137150" wrap="square" tIns="137150">
            <a:normAutofit fontScale="47500" lnSpcReduction="10000"/>
          </a:bodyPr>
          <a:lstStyle/>
          <a:p>
            <a:pPr indent="-407481" lvl="0" marL="4572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Vector versus Raster</a:t>
            </a:r>
            <a:endParaRPr sz="593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07481" lvl="0" marL="4572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Openstreetmap</a:t>
            </a: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 Data</a:t>
            </a:r>
            <a:endParaRPr sz="593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07481" lvl="0" marL="4572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Multiband </a:t>
            </a: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Satellite</a:t>
            </a:r>
            <a:r>
              <a:rPr lang="en" sz="5930">
                <a:latin typeface="Roboto Medium"/>
                <a:ea typeface="Roboto Medium"/>
                <a:cs typeface="Roboto Medium"/>
                <a:sym typeface="Roboto Medium"/>
              </a:rPr>
              <a:t> Imagery</a:t>
            </a:r>
            <a:endParaRPr sz="593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8636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2" marL="685800" rtl="0" algn="r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555"/>
              <a:buNone/>
            </a:pPr>
            <a:r>
              <a:t/>
            </a:r>
            <a:endParaRPr sz="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3429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333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27000" lvl="1" marL="52070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333"/>
              <a:buFont typeface="Noto Sans Symbols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27000" lvl="0" marL="177800" rtl="0" algn="l">
              <a:lnSpc>
                <a:spcPct val="17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ct val="53333"/>
              <a:buFont typeface="Noto Sans Symbols"/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5" name="Google Shape;345;p56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Important Concepts for today</a:t>
            </a:r>
            <a:endParaRPr b="1" sz="25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75" y="3250148"/>
            <a:ext cx="3146074" cy="17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475" y="3360975"/>
            <a:ext cx="2490499" cy="15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6"/>
          <p:cNvSpPr txBox="1"/>
          <p:nvPr/>
        </p:nvSpPr>
        <p:spPr>
          <a:xfrm>
            <a:off x="2226025" y="4761075"/>
            <a:ext cx="20109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</a:rPr>
              <a:t>ArcGIS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/>
        </p:nvSpPr>
        <p:spPr>
          <a:xfrm>
            <a:off x="366900" y="1232100"/>
            <a:ext cx="8410200" cy="31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algn="tl" dir="2700000" dist="50800">
              <a:srgbClr val="000000">
                <a:alpha val="66670"/>
              </a:srgbClr>
            </a:outerShdw>
          </a:effectLst>
        </p:spPr>
        <p:txBody>
          <a:bodyPr anchorCtr="0" anchor="t" bIns="34275" lIns="205725" spcFirstLastPara="1" rIns="68575" wrap="square" tIns="68575">
            <a:noAutofit/>
          </a:bodyPr>
          <a:lstStyle/>
          <a:p>
            <a:pPr indent="0" lvl="0" marL="457200" rtl="0" algn="l">
              <a:lnSpc>
                <a:spcPct val="24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Highlight useful freestanding GIS packages on Python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4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	Introduce workflows for Vector and Raster data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4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	Provide sources for spatial data and explain how to access/manipulate with python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4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	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80" name="Google Shape;180;p42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Goals for this Workshop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idx="1" type="body"/>
          </p:nvPr>
        </p:nvSpPr>
        <p:spPr>
          <a:xfrm>
            <a:off x="277150" y="877200"/>
            <a:ext cx="7720500" cy="239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37150" lIns="137150" spcFirstLastPara="1" rIns="137150" wrap="square" tIns="137150">
            <a:normAutofit fontScale="77500"/>
          </a:bodyPr>
          <a:lstStyle/>
          <a:p>
            <a:pPr indent="0" lvl="0" marL="0" rtl="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Geographic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Relates to a specific location on the Earth’s surface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Information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– </a:t>
            </a: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Data that has some value added </a:t>
            </a:r>
            <a:endParaRPr sz="1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Systems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System that performs functions with geographic data</a:t>
            </a:r>
            <a:endParaRPr sz="1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1778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3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 GIS?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425" y="2968450"/>
            <a:ext cx="4091574" cy="217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idx="1" type="body"/>
          </p:nvPr>
        </p:nvSpPr>
        <p:spPr>
          <a:xfrm>
            <a:off x="164850" y="1077800"/>
            <a:ext cx="4839300" cy="384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37150" lIns="137150" spcFirstLastPara="1" rIns="137150" wrap="square" tIns="137150">
            <a:normAutofit fontScale="25000" lnSpcReduction="20000"/>
          </a:bodyPr>
          <a:lstStyle/>
          <a:p>
            <a:pPr indent="-328274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b="1" lang="en" sz="6278">
                <a:latin typeface="Roboto"/>
                <a:ea typeface="Roboto"/>
                <a:cs typeface="Roboto"/>
                <a:sym typeface="Roboto"/>
              </a:rPr>
              <a:t>Helps solve geographic problems</a:t>
            </a:r>
            <a:endParaRPr b="1" sz="6278">
              <a:latin typeface="Roboto"/>
              <a:ea typeface="Roboto"/>
              <a:cs typeface="Roboto"/>
              <a:sym typeface="Roboto"/>
            </a:endParaRPr>
          </a:p>
          <a:p>
            <a:pPr indent="-328274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b="1" lang="en" sz="6278">
                <a:latin typeface="Roboto"/>
                <a:ea typeface="Roboto"/>
                <a:cs typeface="Roboto"/>
                <a:sym typeface="Roboto"/>
              </a:rPr>
              <a:t>Location is either used to help find a solution or is the solution itself</a:t>
            </a:r>
            <a:endParaRPr b="1" sz="6278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978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978">
                <a:latin typeface="Roboto Medium"/>
                <a:ea typeface="Roboto Medium"/>
                <a:cs typeface="Roboto Medium"/>
                <a:sym typeface="Roboto Medium"/>
              </a:rPr>
              <a:t>Examples:  “Where did the flooding occur?” </a:t>
            </a:r>
            <a:endParaRPr sz="5978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978">
                <a:latin typeface="Roboto Medium"/>
                <a:ea typeface="Roboto Medium"/>
                <a:cs typeface="Roboto Medium"/>
                <a:sym typeface="Roboto Medium"/>
              </a:rPr>
              <a:t>“Where should I open my business?” </a:t>
            </a:r>
            <a:endParaRPr sz="5978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978">
                <a:latin typeface="Roboto Medium"/>
                <a:ea typeface="Roboto Medium"/>
                <a:cs typeface="Roboto Medium"/>
                <a:sym typeface="Roboto Medium"/>
              </a:rPr>
              <a:t>“Why are cases of Cholera clustered?” </a:t>
            </a:r>
            <a:endParaRPr sz="5978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393700" lvl="0" marL="46355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1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127000" lvl="1" marL="5207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27000" lvl="0" marL="1778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0000"/>
              <a:buFont typeface="Noto Sans Symbols"/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5" name="Google Shape;195;p44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 is GIS Important?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650" y="1482900"/>
            <a:ext cx="3367525" cy="343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7" name="Google Shape;197;p44"/>
          <p:cNvSpPr txBox="1"/>
          <p:nvPr/>
        </p:nvSpPr>
        <p:spPr>
          <a:xfrm>
            <a:off x="5416650" y="1062600"/>
            <a:ext cx="3367500" cy="4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John Snow’s Cholera Map, 1854</a:t>
            </a:r>
            <a:endParaRPr sz="1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 GIS?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75" y="950253"/>
            <a:ext cx="5787862" cy="397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 GIS?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00" y="1356900"/>
            <a:ext cx="1644099" cy="1644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46"/>
          <p:cNvCxnSpPr>
            <a:stCxn id="211" idx="3"/>
            <a:endCxn id="213" idx="1"/>
          </p:cNvCxnSpPr>
          <p:nvPr/>
        </p:nvCxnSpPr>
        <p:spPr>
          <a:xfrm>
            <a:off x="1819699" y="2178949"/>
            <a:ext cx="39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3" name="Google Shape;2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361" y="1356903"/>
            <a:ext cx="2987884" cy="164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4" name="Google Shape;214;p46"/>
          <p:cNvCxnSpPr>
            <a:stCxn id="213" idx="3"/>
            <a:endCxn id="215" idx="1"/>
          </p:cNvCxnSpPr>
          <p:nvPr/>
        </p:nvCxnSpPr>
        <p:spPr>
          <a:xfrm>
            <a:off x="5205245" y="2178953"/>
            <a:ext cx="32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46"/>
          <p:cNvCxnSpPr>
            <a:stCxn id="215" idx="2"/>
            <a:endCxn id="217" idx="0"/>
          </p:cNvCxnSpPr>
          <p:nvPr/>
        </p:nvCxnSpPr>
        <p:spPr>
          <a:xfrm>
            <a:off x="6948498" y="3020862"/>
            <a:ext cx="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7" name="Google Shape;2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3649" y="3233251"/>
            <a:ext cx="3049700" cy="17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1950" y="1337037"/>
            <a:ext cx="2833096" cy="16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6"/>
          <p:cNvSpPr txBox="1"/>
          <p:nvPr/>
        </p:nvSpPr>
        <p:spPr>
          <a:xfrm>
            <a:off x="362000" y="1010100"/>
            <a:ext cx="16707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Real World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46"/>
          <p:cNvSpPr txBox="1"/>
          <p:nvPr/>
        </p:nvSpPr>
        <p:spPr>
          <a:xfrm>
            <a:off x="2946050" y="1020750"/>
            <a:ext cx="16707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Raw Data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0" name="Google Shape;220;p46"/>
          <p:cNvSpPr txBox="1"/>
          <p:nvPr/>
        </p:nvSpPr>
        <p:spPr>
          <a:xfrm>
            <a:off x="6407150" y="1020738"/>
            <a:ext cx="16707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Data Model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 rot="5400000">
            <a:off x="8062450" y="2043625"/>
            <a:ext cx="16707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Data Manipulation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2" name="Google Shape;222;p46"/>
          <p:cNvSpPr txBox="1"/>
          <p:nvPr/>
        </p:nvSpPr>
        <p:spPr>
          <a:xfrm>
            <a:off x="6637700" y="3164988"/>
            <a:ext cx="16707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Output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" name="Google Shape;223;p46"/>
          <p:cNvSpPr/>
          <p:nvPr/>
        </p:nvSpPr>
        <p:spPr>
          <a:xfrm>
            <a:off x="8433925" y="1916350"/>
            <a:ext cx="270600" cy="4764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>
            <p:ph idx="1" type="body"/>
          </p:nvPr>
        </p:nvSpPr>
        <p:spPr>
          <a:xfrm>
            <a:off x="130825" y="971050"/>
            <a:ext cx="4839300" cy="406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37150" lIns="137150" spcFirstLastPara="1" rIns="137150" wrap="square" tIns="137150">
            <a:normAutofit fontScale="25000" lnSpcReduction="20000"/>
          </a:bodyPr>
          <a:lstStyle/>
          <a:p>
            <a:pPr indent="-322621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922">
                <a:latin typeface="Roboto Medium"/>
                <a:ea typeface="Roboto Medium"/>
                <a:cs typeface="Roboto Medium"/>
                <a:sym typeface="Roboto Medium"/>
              </a:rPr>
              <a:t>How do we represent geographic space with data?</a:t>
            </a:r>
            <a:endParaRPr sz="5922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103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822">
                <a:latin typeface="Roboto Medium"/>
                <a:ea typeface="Roboto Medium"/>
                <a:cs typeface="Roboto Medium"/>
                <a:sym typeface="Roboto Medium"/>
              </a:rPr>
              <a:t>Two different types of models </a:t>
            </a:r>
            <a:endParaRPr sz="5822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1034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○"/>
            </a:pPr>
            <a:r>
              <a:rPr lang="en" sz="5822">
                <a:latin typeface="Roboto Medium"/>
                <a:ea typeface="Roboto Medium"/>
                <a:cs typeface="Roboto Medium"/>
                <a:sym typeface="Roboto Medium"/>
              </a:rPr>
              <a:t>Vector</a:t>
            </a:r>
            <a:endParaRPr sz="5822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1034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○"/>
            </a:pPr>
            <a:r>
              <a:rPr lang="en" sz="5822">
                <a:latin typeface="Roboto Medium"/>
                <a:ea typeface="Roboto Medium"/>
                <a:cs typeface="Roboto Medium"/>
                <a:sym typeface="Roboto Medium"/>
              </a:rPr>
              <a:t>Raster</a:t>
            </a:r>
            <a:endParaRPr sz="5822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944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722">
                <a:latin typeface="Roboto Medium"/>
                <a:ea typeface="Roboto Medium"/>
                <a:cs typeface="Roboto Medium"/>
                <a:sym typeface="Roboto Medium"/>
              </a:rPr>
              <a:t>Vector is normally used for discrete features </a:t>
            </a:r>
            <a:endParaRPr sz="5722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9446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○"/>
            </a:pPr>
            <a:r>
              <a:rPr lang="en" sz="5722">
                <a:latin typeface="Roboto Medium"/>
                <a:ea typeface="Roboto Medium"/>
                <a:cs typeface="Roboto Medium"/>
                <a:sym typeface="Roboto Medium"/>
              </a:rPr>
              <a:t>e.g., roads, lakes </a:t>
            </a:r>
            <a:endParaRPr sz="5722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944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5722">
                <a:latin typeface="Roboto Medium"/>
                <a:ea typeface="Roboto Medium"/>
                <a:cs typeface="Roboto Medium"/>
                <a:sym typeface="Roboto Medium"/>
              </a:rPr>
              <a:t>Raster is best for continuous features </a:t>
            </a:r>
            <a:endParaRPr sz="5722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9446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5722">
                <a:latin typeface="Roboto Medium"/>
                <a:ea typeface="Roboto Medium"/>
                <a:cs typeface="Roboto Medium"/>
                <a:sym typeface="Roboto Medium"/>
              </a:rPr>
              <a:t>e.g., elevation, land cover type</a:t>
            </a:r>
            <a:r>
              <a:rPr b="1" lang="en" sz="5722">
                <a:latin typeface="Arial"/>
                <a:ea typeface="Arial"/>
                <a:cs typeface="Arial"/>
                <a:sym typeface="Arial"/>
              </a:rPr>
              <a:t>`</a:t>
            </a:r>
            <a:endParaRPr b="1" sz="5722">
              <a:latin typeface="Arial"/>
              <a:ea typeface="Arial"/>
              <a:cs typeface="Arial"/>
              <a:sym typeface="Arial"/>
            </a:endParaRPr>
          </a:p>
          <a:p>
            <a:pPr indent="393700" lvl="0" marL="46355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1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127000" lvl="1" marL="5207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27000" lvl="0" marL="1778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0000"/>
              <a:buFont typeface="Noto Sans Symbols"/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0" name="Google Shape;230;p47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GIS Data Models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550" y="1016603"/>
            <a:ext cx="3686917" cy="3974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7"/>
          <p:cNvSpPr txBox="1"/>
          <p:nvPr/>
        </p:nvSpPr>
        <p:spPr>
          <a:xfrm>
            <a:off x="5156550" y="4905550"/>
            <a:ext cx="20544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Courtesy: Humboldt State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GIS Layers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9" name="Google Shape;239;p48"/>
          <p:cNvGrpSpPr/>
          <p:nvPr/>
        </p:nvGrpSpPr>
        <p:grpSpPr>
          <a:xfrm>
            <a:off x="1231645" y="995903"/>
            <a:ext cx="3306905" cy="3974496"/>
            <a:chOff x="86945" y="949478"/>
            <a:chExt cx="3306905" cy="3974496"/>
          </a:xfrm>
        </p:grpSpPr>
        <p:pic>
          <p:nvPicPr>
            <p:cNvPr id="240" name="Google Shape;240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945" y="949478"/>
              <a:ext cx="3306905" cy="39744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48"/>
            <p:cNvSpPr txBox="1"/>
            <p:nvPr/>
          </p:nvSpPr>
          <p:spPr>
            <a:xfrm>
              <a:off x="86950" y="4598500"/>
              <a:ext cx="26310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USGS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48"/>
          <p:cNvSpPr txBox="1"/>
          <p:nvPr/>
        </p:nvSpPr>
        <p:spPr>
          <a:xfrm>
            <a:off x="2965175" y="4882800"/>
            <a:ext cx="2631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48"/>
          <p:cNvGrpSpPr/>
          <p:nvPr/>
        </p:nvGrpSpPr>
        <p:grpSpPr>
          <a:xfrm>
            <a:off x="4884325" y="1126253"/>
            <a:ext cx="3363946" cy="3713796"/>
            <a:chOff x="5093150" y="1058403"/>
            <a:chExt cx="3363946" cy="3713796"/>
          </a:xfrm>
        </p:grpSpPr>
        <p:pic>
          <p:nvPicPr>
            <p:cNvPr id="244" name="Google Shape;24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93150" y="1058403"/>
              <a:ext cx="3363946" cy="3713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48"/>
            <p:cNvSpPr txBox="1"/>
            <p:nvPr/>
          </p:nvSpPr>
          <p:spPr>
            <a:xfrm>
              <a:off x="5093150" y="4455750"/>
              <a:ext cx="26310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Carlton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/>
          <p:nvPr>
            <p:ph idx="1" type="body"/>
          </p:nvPr>
        </p:nvSpPr>
        <p:spPr>
          <a:xfrm>
            <a:off x="164850" y="1077800"/>
            <a:ext cx="3888000" cy="384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37150" lIns="137150" spcFirstLastPara="1" rIns="137150" wrap="square" tIns="137150">
            <a:normAutofit fontScale="85000" lnSpcReduction="20000"/>
          </a:bodyPr>
          <a:lstStyle/>
          <a:p>
            <a:pPr indent="-298767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1300">
                <a:latin typeface="Roboto Medium"/>
                <a:ea typeface="Roboto Medium"/>
                <a:cs typeface="Roboto Medium"/>
                <a:sym typeface="Roboto Medium"/>
              </a:rPr>
              <a:t>To understand where something is we need uniquely defined locations for all points on earth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1300">
                <a:solidFill>
                  <a:srgbClr val="040C28"/>
                </a:solidFill>
                <a:latin typeface="Roboto Medium"/>
                <a:ea typeface="Roboto Medium"/>
                <a:cs typeface="Roboto Medium"/>
                <a:sym typeface="Roboto Medium"/>
              </a:rPr>
              <a:t>A geographic coordinate system uses a three-dimensional spherical surface </a:t>
            </a:r>
            <a:endParaRPr sz="1300">
              <a:solidFill>
                <a:srgbClr val="040C2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76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○"/>
            </a:pPr>
            <a:r>
              <a:rPr lang="en" sz="1300">
                <a:latin typeface="Roboto Medium"/>
                <a:ea typeface="Roboto Medium"/>
                <a:cs typeface="Roboto Medium"/>
                <a:sym typeface="Roboto Medium"/>
              </a:rPr>
              <a:t>E.g., Lat/Long = 30.282, -97.738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 sz="1300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A projected coordinate system employs a conversion from Lat/Long to X/Y on a planar system </a:t>
            </a:r>
            <a:endParaRPr sz="1300"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1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127000" lvl="1" marL="5207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27000" lvl="0" marL="1778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0000"/>
              <a:buFont typeface="Noto Sans Symbols"/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" name="Google Shape;252;p49"/>
          <p:cNvSpPr txBox="1"/>
          <p:nvPr>
            <p:ph type="title"/>
          </p:nvPr>
        </p:nvSpPr>
        <p:spPr>
          <a:xfrm>
            <a:off x="-390906" y="260603"/>
            <a:ext cx="9916800" cy="603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Coordinate Systems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775" y="1808475"/>
            <a:ext cx="4617551" cy="30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